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54" r:id="rId6"/>
    <p:sldId id="329" r:id="rId7"/>
    <p:sldId id="352" r:id="rId8"/>
    <p:sldId id="353" r:id="rId9"/>
    <p:sldId id="350" r:id="rId10"/>
    <p:sldId id="260" r:id="rId11"/>
    <p:sldId id="261" r:id="rId12"/>
    <p:sldId id="346" r:id="rId13"/>
    <p:sldId id="351" r:id="rId14"/>
    <p:sldId id="347" r:id="rId15"/>
    <p:sldId id="344" r:id="rId16"/>
    <p:sldId id="345" r:id="rId17"/>
    <p:sldId id="258" r:id="rId18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37349" autoAdjust="0"/>
  </p:normalViewPr>
  <p:slideViewPr>
    <p:cSldViewPr snapToGrid="0">
      <p:cViewPr varScale="1">
        <p:scale>
          <a:sx n="27" d="100"/>
          <a:sy n="27" d="100"/>
        </p:scale>
        <p:origin x="2340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354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1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62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</a:t>
            </a:r>
            <a:r>
              <a:rPr lang="en-US" baseline="0" dirty="0" smtClean="0"/>
              <a:t>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46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8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1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90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3 MINS  xx - xx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day’s essential question should </a:t>
            </a:r>
            <a:r>
              <a:rPr lang="en-US" b="1" dirty="0" smtClean="0"/>
              <a:t>refer to the Professional</a:t>
            </a:r>
            <a:r>
              <a:rPr lang="en-US" b="1" baseline="0" dirty="0" smtClean="0"/>
              <a:t> Learning</a:t>
            </a:r>
            <a:r>
              <a:rPr lang="en-US" b="1" dirty="0" smtClean="0"/>
              <a:t> Objectives</a:t>
            </a:r>
            <a:r>
              <a:rPr lang="en-US" dirty="0" smtClean="0"/>
              <a:t>.</a:t>
            </a:r>
            <a:endParaRPr lang="en-US" b="1" dirty="0" smtClean="0"/>
          </a:p>
          <a:p>
            <a:pPr lvl="0"/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participants write the Essential Question (EQ) of the session in their Cornell notes.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Reinforce how Essential Questions are an integral part of the focused note-taking process and that they set a context of inquiry for the lesson that follows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provide a quick and easy formative assessment task at the end of a lesson.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9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9.10-9.20</a:t>
            </a:r>
          </a:p>
          <a:p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1</a:t>
            </a:r>
            <a:r>
              <a:rPr lang="en-AU" baseline="0" dirty="0" smtClean="0"/>
              <a:t> min table </a:t>
            </a:r>
            <a:r>
              <a:rPr lang="en-AU" baseline="0" dirty="0" err="1" smtClean="0"/>
              <a:t>shareouts</a:t>
            </a: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Point to one person on count of three, that person then selects someone to </a:t>
            </a:r>
            <a:r>
              <a:rPr lang="en-AU" dirty="0" smtClean="0"/>
              <a:t>introduce members at their table in 1 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Debrief: Direct them to handout on why knowing names matters, </a:t>
            </a:r>
            <a:r>
              <a:rPr lang="en-AU" dirty="0" err="1" smtClean="0"/>
              <a:t>esp</a:t>
            </a:r>
            <a:r>
              <a:rPr lang="en-AU" baseline="0" dirty="0" smtClean="0"/>
              <a:t> in burst mode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REFERENCE: Collecting and reusing name tents; Joe </a:t>
            </a:r>
            <a:r>
              <a:rPr lang="en-AU" baseline="0" dirty="0" err="1" smtClean="0"/>
              <a:t>Cuseo</a:t>
            </a:r>
            <a:r>
              <a:rPr lang="en-AU" baseline="0" dirty="0" smtClean="0"/>
              <a:t> profile idea; name article in handout package</a:t>
            </a:r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6AF39-9844-4520-91F9-D25DDC59021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22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 minutes </a:t>
            </a:r>
          </a:p>
          <a:p>
            <a:r>
              <a:rPr lang="en-US" dirty="0" smtClean="0"/>
              <a:t>e.g. Review topics and strategies to be experienced.  Explain</a:t>
            </a:r>
            <a:r>
              <a:rPr lang="en-US" baseline="0" dirty="0" smtClean="0"/>
              <a:t> purpose to connect to AVID xxx.  Table-talk: Which strategy(s) are you already familiar with?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2C2506-4E01-404C-B03A-6B901752BF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2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Timing xx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4971D-5278-408C-ABFC-3E4CD138629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srgbClr val="2D2E2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2D2E2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38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1 MIN xx</a:t>
            </a:r>
            <a:endParaRPr lang="en-AU" sz="1200" b="1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Speak to the slide – </a:t>
            </a:r>
            <a:r>
              <a:rPr lang="en-US" b="1" dirty="0" smtClean="0"/>
              <a:t>highlighting/emphasising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BOLD</a:t>
            </a:r>
            <a:r>
              <a:rPr lang="en-US" baseline="0" dirty="0" smtClean="0"/>
              <a:t> words as key to the AVID system.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opportunity for digital and hard copy note-taking systems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0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x MINS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norms (from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Forward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E.g.: Add</a:t>
            </a:r>
            <a:r>
              <a:rPr lang="en-US" baseline="0" dirty="0" smtClean="0"/>
              <a:t> to your notes to self page on collaborative strategies you heard that you want to try</a:t>
            </a:r>
            <a:endParaRPr lang="en-AU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6AF39-9844-4520-91F9-D25DDC59021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08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9284" y="963374"/>
            <a:ext cx="6532909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4839284" y="4364636"/>
            <a:ext cx="65329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9284" y="4518164"/>
            <a:ext cx="6532909" cy="12835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475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AVID Australia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B987-8D0F-4E04-8B5D-D6633C1FFE3D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5" y="489860"/>
            <a:ext cx="1687287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60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AVID Australia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A2A1-4EEC-48CD-8816-4B8A115056BF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b="1" dirty="0" smtClean="0">
                <a:solidFill>
                  <a:schemeClr val="accent1"/>
                </a:solidFill>
              </a:rPr>
              <a:t>AVID Australia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0157-34BA-4651-9451-79C6A2CB84E3}" type="datetime1">
              <a:rPr lang="en-US" smtClean="0"/>
              <a:t>11/19/2020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1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201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AVID Australia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9EA7-733D-48F0-8A90-B30B2D64A277}" type="datetime1">
              <a:rPr lang="en-US" smtClean="0"/>
              <a:t>11/19/2020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5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5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AVID Australia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1829-2D1B-4C8D-A15C-F0A624BDA2EF}" type="datetime1">
              <a:rPr lang="en-US" smtClean="0"/>
              <a:t>11/19/2020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AVID Australia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8F52-7499-4418-84D3-D30601D50B00}" type="datetime1">
              <a:rPr lang="en-US" smtClean="0"/>
              <a:t>11/19/2020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AVID Australia</a:t>
            </a:r>
            <a:endParaRPr lang="en-US" dirty="0"/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968C-D472-4496-934F-D679BFE893FB}" type="datetime1">
              <a:rPr lang="en-US" smtClean="0"/>
              <a:t>11/19/2020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6" name="Straight Connector 55"/>
          <p:cNvCxnSpPr/>
          <p:nvPr userDrawn="1"/>
        </p:nvCxnSpPr>
        <p:spPr>
          <a:xfrm>
            <a:off x="609600" y="6456496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1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91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C2379-9D6E-41DD-8DFC-353B12FD57A2}" type="datetime1">
              <a:rPr lang="en-US" smtClean="0"/>
              <a:t>11/19/2020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1" name="Footer Placeholder 212"/>
          <p:cNvSpPr>
            <a:spLocks noGrp="1"/>
          </p:cNvSpPr>
          <p:nvPr>
            <p:ph type="ftr" sz="quarter" idx="11"/>
          </p:nvPr>
        </p:nvSpPr>
        <p:spPr>
          <a:xfrm>
            <a:off x="609603" y="6470912"/>
            <a:ext cx="6128031" cy="2224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AVID Australia</a:t>
            </a:r>
            <a:endParaRPr lang="en-US" dirty="0"/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609603" y="6456496"/>
            <a:ext cx="612803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91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2" name="Footer Placeholder 212"/>
          <p:cNvSpPr>
            <a:spLocks noGrp="1"/>
          </p:cNvSpPr>
          <p:nvPr>
            <p:ph type="ftr" sz="quarter" idx="11"/>
          </p:nvPr>
        </p:nvSpPr>
        <p:spPr>
          <a:xfrm>
            <a:off x="609603" y="6470912"/>
            <a:ext cx="6128031" cy="22243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AVID Australia</a:t>
            </a:r>
            <a:endParaRPr lang="en-US" dirty="0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609603" y="6456496"/>
            <a:ext cx="6128031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7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2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456496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3" y="6470912"/>
            <a:ext cx="612803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AVID Australia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1" y="6470912"/>
            <a:ext cx="965947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DF8BEFFA-3FDA-4A94-BDE7-496C95A03DED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2" y="6470912"/>
            <a:ext cx="91888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79384" algn="l" defTabSz="91437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182875" algn="l" defTabSz="91437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179384" algn="l" defTabSz="914377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566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60" indent="-179384" algn="l" defTabSz="914377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754" indent="-182875" algn="l" defTabSz="914377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7965" indent="0" algn="l" defTabSz="914377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175761" y="960307"/>
            <a:ext cx="7646454" cy="338328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NATIONAL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CONFERENCE 2020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AU" sz="3200" b="0" dirty="0" smtClean="0">
                <a:solidFill>
                  <a:srgbClr val="0070C0"/>
                </a:solidFill>
              </a:rPr>
              <a:t>Title of Workshop</a:t>
            </a:r>
            <a:endParaRPr lang="en-AU" sz="3200" b="0" dirty="0">
              <a:solidFill>
                <a:srgbClr val="0070C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835766" y="5784583"/>
            <a:ext cx="6559728" cy="880621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by: Your name and school</a:t>
            </a:r>
          </a:p>
        </p:txBody>
      </p:sp>
    </p:spTree>
    <p:extLst>
      <p:ext uri="{BB962C8B-B14F-4D97-AF65-F5344CB8AC3E}">
        <p14:creationId xmlns:p14="http://schemas.microsoft.com/office/powerpoint/2010/main" val="399260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03859"/>
            <a:ext cx="7258050" cy="867742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10-2-2: Pause and Reflect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C6D0E-3DE6-4E21-A1D7-357AC4CCD394}" type="slidenum">
              <a:rPr lang="en-AU" sz="825">
                <a:solidFill>
                  <a:srgbClr val="165788"/>
                </a:solidFill>
                <a:latin typeface="Arial"/>
              </a:rPr>
              <a:pPr>
                <a:defRPr/>
              </a:pPr>
              <a:t>10</a:t>
            </a:fld>
            <a:endParaRPr lang="en-AU" sz="825">
              <a:solidFill>
                <a:srgbClr val="165788"/>
              </a:solidFill>
              <a:latin typeface="Arial"/>
            </a:endParaRPr>
          </a:p>
        </p:txBody>
      </p:sp>
      <p:sp>
        <p:nvSpPr>
          <p:cNvPr id="5" name="AutoShape 2" descr="Image result for post it note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AU">
              <a:solidFill>
                <a:srgbClr val="2D2E2D"/>
              </a:solidFill>
              <a:latin typeface="Arial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2571750"/>
            <a:ext cx="2153394" cy="21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 rot="5400000">
            <a:off x="7541492" y="2094058"/>
            <a:ext cx="4213800" cy="3701761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8100291" y="2189018"/>
            <a:ext cx="3140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Remember to model the 10-2-2 process during your workshop. </a:t>
            </a:r>
            <a:r>
              <a:rPr lang="en-US" dirty="0" smtClean="0"/>
              <a:t>You should not speak for more than </a:t>
            </a:r>
            <a:r>
              <a:rPr lang="en-US" b="1" dirty="0" smtClean="0"/>
              <a:t>10</a:t>
            </a:r>
            <a:r>
              <a:rPr lang="en-US" dirty="0" smtClean="0"/>
              <a:t> </a:t>
            </a:r>
            <a:r>
              <a:rPr lang="en-US" dirty="0" err="1" smtClean="0"/>
              <a:t>mins</a:t>
            </a:r>
            <a:r>
              <a:rPr lang="en-US" dirty="0" smtClean="0"/>
              <a:t> (or so) before you have an engaging activity that then allows the participants time to collaborate </a:t>
            </a:r>
            <a:r>
              <a:rPr lang="en-US" b="1" dirty="0" smtClean="0"/>
              <a:t>(2) </a:t>
            </a:r>
            <a:r>
              <a:rPr lang="en-US" dirty="0" smtClean="0"/>
              <a:t>and time to reflect and apply the learning to their contexts </a:t>
            </a:r>
            <a:r>
              <a:rPr lang="en-US" b="1" dirty="0" smtClean="0"/>
              <a:t>(2)</a:t>
            </a:r>
            <a:r>
              <a:rPr lang="en-US" dirty="0" smtClean="0"/>
              <a:t>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06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8"/>
            <a:ext cx="9601200" cy="743052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Connections to Your Students’ Learning</a:t>
            </a:r>
            <a:endParaRPr lang="en-AU" dirty="0">
              <a:latin typeface="Arial Black" panose="020B0A040201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AVID Australia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713017" y="1736436"/>
            <a:ext cx="6382327" cy="369454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027054" y="1736436"/>
            <a:ext cx="59851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AU" sz="2000" dirty="0" smtClean="0"/>
              <a:t>Throughout </a:t>
            </a:r>
            <a:r>
              <a:rPr lang="en-AU" sz="2000" dirty="0"/>
              <a:t>your </a:t>
            </a:r>
            <a:r>
              <a:rPr lang="en-AU" sz="2000" dirty="0" smtClean="0"/>
              <a:t>workshop you should </a:t>
            </a:r>
            <a:r>
              <a:rPr lang="en-AU" sz="2000" dirty="0"/>
              <a:t>keep providing time/reflection/activities for your participants to connect your workshop to ways they can </a:t>
            </a:r>
            <a:r>
              <a:rPr lang="en-AU" sz="2000" b="1" dirty="0"/>
              <a:t>apply</a:t>
            </a:r>
            <a:r>
              <a:rPr lang="en-AU" sz="2000" dirty="0"/>
              <a:t> the learning for their students’ context. Towards the end of the session, include an activity that intentionally adds a </a:t>
            </a:r>
            <a:r>
              <a:rPr lang="en-AU" sz="2000" b="1" dirty="0"/>
              <a:t>thinking routine/summary writing strategy</a:t>
            </a:r>
            <a:r>
              <a:rPr lang="en-AU" sz="2000" dirty="0"/>
              <a:t> </a:t>
            </a:r>
            <a:r>
              <a:rPr lang="en-AU" sz="2000" dirty="0" smtClean="0"/>
              <a:t>as a </a:t>
            </a:r>
            <a:r>
              <a:rPr lang="en-AU" sz="2000" dirty="0"/>
              <a:t>debrief </a:t>
            </a:r>
            <a:r>
              <a:rPr lang="en-AU" sz="2000" dirty="0" smtClean="0"/>
              <a:t>of the session. Participants should be able to walk away able to ‘</a:t>
            </a:r>
            <a:r>
              <a:rPr lang="en-AU" sz="2000" dirty="0"/>
              <a:t>do’ this </a:t>
            </a:r>
            <a:r>
              <a:rPr lang="en-AU" sz="2000" dirty="0" smtClean="0"/>
              <a:t>activity (modified as needed) </a:t>
            </a:r>
            <a:r>
              <a:rPr lang="en-AU" sz="2000" dirty="0"/>
              <a:t>‘tomorrow’ in their classes.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62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337" y="153869"/>
            <a:ext cx="9601200" cy="80176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Essential Question</a:t>
            </a:r>
            <a:endParaRPr lang="en-AU" dirty="0">
              <a:latin typeface="Arial Black" panose="020B0A04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AVID Australia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616495"/>
              </p:ext>
            </p:extLst>
          </p:nvPr>
        </p:nvGraphicFramePr>
        <p:xfrm>
          <a:off x="1866205" y="1788848"/>
          <a:ext cx="8229600" cy="2783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907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</a:rPr>
                        <a:t>CORNELL NOTES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Franklin Gothic Book" panose="020B0503020102020204" pitchFamily="34" charset="0"/>
                        </a:rPr>
                        <a:t>TOPIC/OBJECTIVE:</a:t>
                      </a:r>
                      <a:endParaRPr lang="en-US" sz="1800" b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Franklin Gothic Book" panose="020B0503020102020204" pitchFamily="34" charset="0"/>
                        </a:rPr>
                        <a:t>NAME:</a:t>
                      </a:r>
                      <a:endParaRPr lang="en-US" sz="1800" b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07">
                <a:tc row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E0AA0F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Franklin Gothic Book" panose="020B0503020102020204" pitchFamily="34" charset="0"/>
                        </a:rPr>
                        <a:t>CLASS/PERIOD: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Franklin Gothic Book" panose="020B0503020102020204" pitchFamily="34" charset="0"/>
                        </a:rPr>
                        <a:t>DATE: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21">
                <a:tc gridSpan="3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ESSENTIAL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QUESTION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921"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endParaRPr lang="en-US" sz="2800" b="0" i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00" y="2483289"/>
            <a:ext cx="1671483" cy="96658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 rot="5400000">
            <a:off x="10012218" y="2069035"/>
            <a:ext cx="3676073" cy="276167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0571017" y="2078182"/>
            <a:ext cx="2558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Always end with the EQ as your last slide. Model how the EQ is used as a formative feedback tool for every lesson.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954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AVID Australia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520" y="1648990"/>
            <a:ext cx="5460370" cy="3441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ular Callout 2"/>
          <p:cNvSpPr/>
          <p:nvPr/>
        </p:nvSpPr>
        <p:spPr>
          <a:xfrm rot="16200000">
            <a:off x="-600364" y="1705032"/>
            <a:ext cx="3537527" cy="3232728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-175491" y="1819564"/>
            <a:ext cx="2715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Remind </a:t>
            </a:r>
            <a:r>
              <a:rPr lang="en-US" sz="2000" dirty="0"/>
              <a:t>participants to complete the workshop evaluation and leave time for them to do </a:t>
            </a:r>
            <a:r>
              <a:rPr lang="en-US" sz="2000" dirty="0" smtClean="0"/>
              <a:t>that.</a:t>
            </a:r>
            <a:endParaRPr lang="en-AU" sz="2000" dirty="0"/>
          </a:p>
          <a:p>
            <a:r>
              <a:rPr lang="en-US" sz="2000" dirty="0" smtClean="0"/>
              <a:t>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4866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AVID Australia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AVID Australia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2189624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337" y="153869"/>
            <a:ext cx="9601200" cy="908314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Essential Question</a:t>
            </a:r>
            <a:endParaRPr lang="en-AU" dirty="0">
              <a:latin typeface="Arial Black" panose="020B0A04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AVID Australia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973602"/>
              </p:ext>
            </p:extLst>
          </p:nvPr>
        </p:nvGraphicFramePr>
        <p:xfrm>
          <a:off x="1866205" y="1788848"/>
          <a:ext cx="8229600" cy="40599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907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Franklin Gothic Demi" panose="020B0703020102020204" pitchFamily="34" charset="0"/>
                        </a:rPr>
                        <a:t>CORNELL NOTES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Franklin Gothic Book" panose="020B0503020102020204" pitchFamily="34" charset="0"/>
                        </a:rPr>
                        <a:t>TOPIC/OBJECTIVE:</a:t>
                      </a:r>
                      <a:endParaRPr lang="en-US" sz="1800" b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Franklin Gothic Book" panose="020B0503020102020204" pitchFamily="34" charset="0"/>
                        </a:rPr>
                        <a:t>NAME:</a:t>
                      </a:r>
                      <a:endParaRPr lang="en-US" sz="1800" b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907">
                <a:tc rowSpan="2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E0AA0F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Franklin Gothic Book" panose="020B0503020102020204" pitchFamily="34" charset="0"/>
                        </a:rPr>
                        <a:t>CLASS/PERIOD: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Franklin Gothic Book" panose="020B0503020102020204" pitchFamily="34" charset="0"/>
                        </a:rPr>
                        <a:t>DATE: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21">
                <a:tc gridSpan="3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ESSENTIAL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QUESTION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: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921"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i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00" y="2483289"/>
            <a:ext cx="1671483" cy="9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93454" y="274638"/>
            <a:ext cx="8451017" cy="70609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Community Building: Name Tents</a:t>
            </a:r>
            <a:endParaRPr lang="en-US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67608" y="2132858"/>
            <a:ext cx="7128792" cy="292387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Gill Sans MT (Body)"/>
                <a:cs typeface="Gill Sans MT (Body)"/>
              </a:rPr>
              <a:t>Discipline		</a:t>
            </a:r>
            <a:r>
              <a:rPr lang="en-US" sz="2800" dirty="0" smtClean="0">
                <a:solidFill>
                  <a:prstClr val="black"/>
                </a:solidFill>
                <a:latin typeface="Gill Sans MT (Body)"/>
                <a:cs typeface="Gill Sans MT (Body)"/>
              </a:rPr>
              <a:t>		School</a:t>
            </a:r>
            <a:endParaRPr lang="en-US" sz="2800" dirty="0">
              <a:solidFill>
                <a:prstClr val="black"/>
              </a:solidFill>
              <a:latin typeface="Gill Sans MT (Body)"/>
              <a:cs typeface="Gill Sans MT (Body)"/>
            </a:endParaRPr>
          </a:p>
          <a:p>
            <a:pPr>
              <a:defRPr/>
            </a:pPr>
            <a:endParaRPr lang="en-US" sz="2800" i="1" dirty="0">
              <a:solidFill>
                <a:prstClr val="black"/>
              </a:solidFill>
              <a:latin typeface="Gill Sans MT (Body)"/>
              <a:cs typeface="Gill Sans MT (Body)"/>
            </a:endParaRPr>
          </a:p>
          <a:p>
            <a:pPr algn="ctr">
              <a:defRPr/>
            </a:pPr>
            <a:r>
              <a:rPr lang="en-US" sz="4400" b="1" i="1" dirty="0">
                <a:solidFill>
                  <a:prstClr val="black"/>
                </a:solidFill>
                <a:latin typeface="Gill Sans MT (Body)"/>
                <a:cs typeface="Gill Sans MT (Body)"/>
              </a:rPr>
              <a:t>NAME</a:t>
            </a:r>
          </a:p>
          <a:p>
            <a:pPr>
              <a:defRPr/>
            </a:pPr>
            <a:r>
              <a:rPr lang="en-US" sz="2800" i="1" dirty="0">
                <a:solidFill>
                  <a:prstClr val="black"/>
                </a:solidFill>
                <a:latin typeface="Gill Sans MT (Body)"/>
                <a:cs typeface="Gill Sans MT (Body)"/>
              </a:rPr>
              <a:t>	</a:t>
            </a:r>
          </a:p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Gill Sans MT (Body)"/>
                <a:cs typeface="Gill Sans MT (Body)"/>
              </a:rPr>
              <a:t>The person who set me up for success was…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703512" y="2780928"/>
            <a:ext cx="864096" cy="16349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22818" y="4415912"/>
            <a:ext cx="864096" cy="4239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67608" y="5445225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AU" sz="2400" b="1" dirty="0">
                <a:solidFill>
                  <a:srgbClr val="0070C0"/>
                </a:solidFill>
                <a:latin typeface="Arial"/>
              </a:rPr>
              <a:t>Who dares to teach must never cease to learn. </a:t>
            </a:r>
          </a:p>
          <a:p>
            <a:pPr algn="ctr">
              <a:defRPr/>
            </a:pPr>
            <a:r>
              <a:rPr lang="en-AU" sz="2400" dirty="0">
                <a:solidFill>
                  <a:prstClr val="black"/>
                </a:solidFill>
                <a:latin typeface="Arial"/>
              </a:rPr>
              <a:t>John Cotton Dana, librarian</a:t>
            </a:r>
          </a:p>
        </p:txBody>
      </p:sp>
      <p:sp>
        <p:nvSpPr>
          <p:cNvPr id="3" name="Rounded Rectangular Callout 2"/>
          <p:cNvSpPr/>
          <p:nvPr/>
        </p:nvSpPr>
        <p:spPr>
          <a:xfrm rot="5400000">
            <a:off x="10187709" y="1228436"/>
            <a:ext cx="3620655" cy="4119419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0224655" y="1607127"/>
            <a:ext cx="36021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vary each of the corners and question or statement along the bottom of the name tent. </a:t>
            </a:r>
          </a:p>
          <a:p>
            <a:endParaRPr lang="en-US" dirty="0"/>
          </a:p>
          <a:p>
            <a:r>
              <a:rPr lang="en-US" dirty="0" smtClean="0"/>
              <a:t>Alternatively, you may model a different activity that starts to build level 1 relational capacity introducing participants and connecting names and faces.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06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Agenda 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67000" y="1447801"/>
            <a:ext cx="71628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Start with ‘the why</a:t>
            </a:r>
            <a:r>
              <a:rPr lang="en-US" sz="2400" dirty="0" smtClean="0"/>
              <a:t>’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C00000"/>
                </a:solidFill>
              </a:rPr>
              <a:t>ADD your “big rocks” main activities here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2" descr="Image result for agen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1"/>
            <a:ext cx="2044452" cy="173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2-10-23 at 6.42.37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914401"/>
            <a:ext cx="6440870" cy="4830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1280" y="1828800"/>
            <a:ext cx="255711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4500" b="1" dirty="0">
                <a:solidFill>
                  <a:srgbClr val="FFFFFF"/>
                </a:solidFill>
                <a:latin typeface="Arial"/>
              </a:rPr>
              <a:t>Car Park</a:t>
            </a:r>
          </a:p>
        </p:txBody>
      </p:sp>
      <p:sp>
        <p:nvSpPr>
          <p:cNvPr id="2" name="Rounded Rectangular Callout 1"/>
          <p:cNvSpPr/>
          <p:nvPr/>
        </p:nvSpPr>
        <p:spPr>
          <a:xfrm rot="5400000">
            <a:off x="9492672" y="1584036"/>
            <a:ext cx="3218872" cy="306185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9707417" y="1828800"/>
            <a:ext cx="27893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dirty="0"/>
              <a:t>You may add an activity to familiarise participants with the car park.</a:t>
            </a:r>
          </a:p>
          <a:p>
            <a:pPr lvl="0">
              <a:defRPr/>
            </a:pPr>
            <a:endParaRPr lang="en-AU" dirty="0"/>
          </a:p>
          <a:p>
            <a:pPr lvl="0">
              <a:defRPr/>
            </a:pPr>
            <a:r>
              <a:rPr lang="en-AU" dirty="0"/>
              <a:t>e.g. Write a word on a post-it that summarises how you are feeling right now. Put on left-side car park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4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083" y="71239"/>
            <a:ext cx="9601200" cy="843162"/>
          </a:xfrm>
        </p:spPr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Today’s Learning </a:t>
            </a:r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Objectives</a:t>
            </a:r>
            <a:endParaRPr lang="en-A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3" y="1793717"/>
            <a:ext cx="10789428" cy="4566443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</a:rPr>
              <a:t>x</a:t>
            </a:r>
            <a:r>
              <a:rPr lang="en-US" sz="3200" b="1" dirty="0" smtClean="0">
                <a:solidFill>
                  <a:srgbClr val="0070C0"/>
                </a:solidFill>
              </a:rPr>
              <a:t>x</a:t>
            </a:r>
          </a:p>
          <a:p>
            <a:pPr marL="514350" lvl="0" indent="-514350">
              <a:lnSpc>
                <a:spcPct val="150000"/>
              </a:lnSpc>
              <a:spcAft>
                <a:spcPts val="24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xx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1"/>
                </a:solidFill>
              </a:rPr>
              <a:t>AVID Australia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763491" y="1324376"/>
            <a:ext cx="5902036" cy="4429880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345382" y="1477818"/>
            <a:ext cx="4987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more than 2 or 3:</a:t>
            </a:r>
          </a:p>
          <a:p>
            <a:endParaRPr lang="en-US" dirty="0"/>
          </a:p>
          <a:p>
            <a:r>
              <a:rPr lang="en-US" dirty="0" smtClean="0"/>
              <a:t>Remember, Learning Intentions/Objective guide the teacher/presenter on what you want to teach.</a:t>
            </a:r>
          </a:p>
          <a:p>
            <a:endParaRPr lang="en-US" dirty="0"/>
          </a:p>
          <a:p>
            <a:r>
              <a:rPr lang="en-US" dirty="0" smtClean="0"/>
              <a:t>Essential Questions rephrase the Learning Intention/Objective in students’ language to make the learning goals explicit to students. </a:t>
            </a:r>
          </a:p>
          <a:p>
            <a:endParaRPr lang="en-US" dirty="0"/>
          </a:p>
          <a:p>
            <a:r>
              <a:rPr lang="en-US" dirty="0" smtClean="0"/>
              <a:t>The EQ then serves as a quick and easy formative assessment/exit strategy. Did you teach what you intended to cover, and more importantly, did they learn it?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57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581" y="0"/>
            <a:ext cx="9601200" cy="91817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Our Norms</a:t>
            </a:r>
            <a:endParaRPr lang="en-A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46438"/>
            <a:ext cx="9601200" cy="4489710"/>
          </a:xfrm>
        </p:spPr>
        <p:txBody>
          <a:bodyPr>
            <a:noAutofit/>
          </a:bodyPr>
          <a:lstStyle/>
          <a:p>
            <a:pPr marL="300038" lvl="1" indent="0">
              <a:lnSpc>
                <a:spcPct val="10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ＭＳ Ｐゴシック" charset="0"/>
              </a:rPr>
              <a:t>A</a:t>
            </a:r>
            <a:r>
              <a:rPr lang="en-US" sz="2800" dirty="0" smtClean="0">
                <a:solidFill>
                  <a:srgbClr val="0070C0"/>
                </a:solidFill>
              </a:rPr>
              <a:t>sk</a:t>
            </a:r>
            <a:r>
              <a:rPr lang="en-US" sz="2800" dirty="0" smtClean="0"/>
              <a:t> </a:t>
            </a:r>
            <a:r>
              <a:rPr lang="en-US" sz="2800" dirty="0"/>
              <a:t>questions.</a:t>
            </a:r>
          </a:p>
          <a:p>
            <a:pPr marL="300038" lvl="1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70C0"/>
                </a:solidFill>
                <a:latin typeface="Franklin Gothic Demi" panose="020B0703020102020204" pitchFamily="34" charset="0"/>
                <a:ea typeface="ＭＳ Ｐゴシック" charset="0"/>
              </a:rPr>
              <a:t>E</a:t>
            </a:r>
            <a:r>
              <a:rPr lang="en-US" sz="2800" dirty="0">
                <a:solidFill>
                  <a:srgbClr val="0070C0"/>
                </a:solidFill>
              </a:rPr>
              <a:t>ngage</a:t>
            </a:r>
            <a:r>
              <a:rPr lang="en-US" sz="2800" dirty="0"/>
              <a:t> fully in the learning process.</a:t>
            </a:r>
          </a:p>
          <a:p>
            <a:pPr marL="300038" lvl="1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70C0"/>
                </a:solidFill>
                <a:latin typeface="Franklin Gothic Demi" panose="020B0703020102020204" pitchFamily="34" charset="0"/>
                <a:ea typeface="ＭＳ Ｐゴシック" charset="0"/>
                <a:cs typeface="Arial" pitchFamily="34" charset="0"/>
              </a:rPr>
              <a:t>I</a:t>
            </a:r>
            <a:r>
              <a:rPr lang="en-US" sz="2800" dirty="0">
                <a:solidFill>
                  <a:srgbClr val="0070C0"/>
                </a:solidFill>
              </a:rPr>
              <a:t>ntegrate</a:t>
            </a:r>
            <a:r>
              <a:rPr lang="en-US" sz="2800" dirty="0"/>
              <a:t> new information.</a:t>
            </a:r>
          </a:p>
          <a:p>
            <a:pPr marL="300038" lvl="1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70C0"/>
                </a:solidFill>
                <a:latin typeface="Franklin Gothic Demi" panose="020B0703020102020204" pitchFamily="34" charset="0"/>
                <a:ea typeface="ＭＳ Ｐゴシック" charset="0"/>
              </a:rPr>
              <a:t>O</a:t>
            </a:r>
            <a:r>
              <a:rPr lang="en-US" sz="2800" dirty="0">
                <a:solidFill>
                  <a:srgbClr val="0070C0"/>
                </a:solidFill>
              </a:rPr>
              <a:t>pen</a:t>
            </a:r>
            <a:r>
              <a:rPr lang="en-US" sz="2800" dirty="0"/>
              <a:t> your minds to diverse views.</a:t>
            </a:r>
          </a:p>
          <a:p>
            <a:pPr marL="300038" lvl="1" indent="0">
              <a:lnSpc>
                <a:spcPct val="10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ＭＳ Ｐゴシック" charset="0"/>
              </a:rPr>
              <a:t>U</a:t>
            </a:r>
            <a:r>
              <a:rPr lang="en-US" sz="2800" dirty="0" smtClean="0">
                <a:solidFill>
                  <a:srgbClr val="0070C0"/>
                </a:solidFill>
              </a:rPr>
              <a:t>tilise</a:t>
            </a:r>
            <a:r>
              <a:rPr lang="en-US" sz="2800" dirty="0" smtClean="0"/>
              <a:t> </a:t>
            </a:r>
            <a:r>
              <a:rPr lang="en-US" sz="2800" dirty="0"/>
              <a:t>what you learn.</a:t>
            </a:r>
          </a:p>
          <a:p>
            <a:pPr marL="300038" lvl="1" indent="0">
              <a:lnSpc>
                <a:spcPct val="100000"/>
              </a:lnSpc>
              <a:buNone/>
            </a:pPr>
            <a:r>
              <a:rPr lang="en-US" sz="2800" dirty="0" smtClean="0"/>
              <a:t>		Monitor</a:t>
            </a:r>
            <a:r>
              <a:rPr lang="en-US" sz="2800" b="1" dirty="0" smtClean="0"/>
              <a:t> </a:t>
            </a:r>
            <a:r>
              <a:rPr lang="en-US" sz="36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Y</a:t>
            </a:r>
            <a:r>
              <a:rPr lang="en-US" sz="2800" dirty="0">
                <a:solidFill>
                  <a:srgbClr val="0070C0"/>
                </a:solidFill>
              </a:rPr>
              <a:t>our</a:t>
            </a:r>
            <a:r>
              <a:rPr lang="en-US" sz="2800" dirty="0"/>
              <a:t> digital routines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AVID Australia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37634" y="6470912"/>
            <a:ext cx="552076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0AA0F"/>
              </a:buClr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DCAE0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rgbClr val="E0AA0F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DCAE0F"/>
              </a:buClr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0AA0F"/>
              </a:buClr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dirty="0">
                <a:solidFill>
                  <a:schemeClr val="tx1"/>
                </a:solidFill>
                <a:ea typeface="ＭＳ Ｐゴシック" charset="0"/>
              </a:rPr>
              <a:t>Used with permission of Learning Forward, www.learningforward.org. All rights reserved.</a:t>
            </a:r>
          </a:p>
        </p:txBody>
      </p:sp>
      <p:sp>
        <p:nvSpPr>
          <p:cNvPr id="6" name="Rounded Rectangular Callout 5"/>
          <p:cNvSpPr/>
          <p:nvPr/>
        </p:nvSpPr>
        <p:spPr>
          <a:xfrm rot="5400000">
            <a:off x="8562109" y="2152073"/>
            <a:ext cx="3066473" cy="3084945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8811491" y="2503055"/>
            <a:ext cx="25307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Have a short, fun activity to engage in the norms if you have teachers new to AVID. Model an activity they could use with their own classes.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77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3858"/>
            <a:ext cx="9601200" cy="73381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ADD YOUR SLIDES HERE: REMEMBER: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AVID Australia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946597"/>
            <a:ext cx="960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Avoid too many words on a slide – if you need lots of words to explain something, make that a handout instead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Visual and sound metaphors should be used for a particular learning purpose – don’t overdo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Animations are great, but don’t overdo them – stick to a couple of effective animations like fading in text/images so they don’t get distracting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Minimum 18 point font and lots of white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Avoid red or green text for those who have vision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 consistent with formatting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Check and double check for typos and spelling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2978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Custom 1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1A5473"/>
      </a:accent1>
      <a:accent2>
        <a:srgbClr val="B0BFCB"/>
      </a:accent2>
      <a:accent3>
        <a:srgbClr val="4F91A1"/>
      </a:accent3>
      <a:accent4>
        <a:srgbClr val="F0BA34"/>
      </a:accent4>
      <a:accent5>
        <a:srgbClr val="003A5D"/>
      </a:accent5>
      <a:accent6>
        <a:srgbClr val="50758F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2C990E-2D22-4D62-B21D-9C2ACE24AEEB}" vid="{94F34EC5-EAEB-465D-847E-CD895A327C51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F1AB1AB5D214D9624100458A0887E" ma:contentTypeVersion="13" ma:contentTypeDescription="Create a new document." ma:contentTypeScope="" ma:versionID="ca356cd2f3b97958b86eb96ea83daeb6">
  <xsd:schema xmlns:xsd="http://www.w3.org/2001/XMLSchema" xmlns:xs="http://www.w3.org/2001/XMLSchema" xmlns:p="http://schemas.microsoft.com/office/2006/metadata/properties" xmlns:ns3="ae7bf3d6-f120-4b9c-998a-3ea54fab7540" xmlns:ns4="631627b9-1e40-44c6-867f-39307b73531c" targetNamespace="http://schemas.microsoft.com/office/2006/metadata/properties" ma:root="true" ma:fieldsID="0b52bb7de5561aed44e67134b1f124f6" ns3:_="" ns4:_="">
    <xsd:import namespace="ae7bf3d6-f120-4b9c-998a-3ea54fab7540"/>
    <xsd:import namespace="631627b9-1e40-44c6-867f-39307b7353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bf3d6-f120-4b9c-998a-3ea54fab754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627b9-1e40-44c6-867f-39307b7353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FB7D52-AFEB-47A4-B997-C37B68C7429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e7bf3d6-f120-4b9c-998a-3ea54fab7540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631627b9-1e40-44c6-867f-39307b73531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176775-9143-42D1-8E83-4E7674D66A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96C38-2464-4A1A-A780-9CD8A9ED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bf3d6-f120-4b9c-998a-3ea54fab7540"/>
    <ds:schemaRef ds:uri="631627b9-1e40-44c6-867f-39307b7353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AVID template_16-9_v1</Template>
  <TotalTime>2599</TotalTime>
  <Words>890</Words>
  <Application>Microsoft Office PowerPoint</Application>
  <PresentationFormat>Widescreen</PresentationFormat>
  <Paragraphs>126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Franklin Gothic Book</vt:lpstr>
      <vt:lpstr>Franklin Gothic Demi</vt:lpstr>
      <vt:lpstr>Gill Sans MT (Body)</vt:lpstr>
      <vt:lpstr>Diamond Grid 16x9</vt:lpstr>
      <vt:lpstr>NATIONAL CONFERENCE 2020  Title of Workshop</vt:lpstr>
      <vt:lpstr>PowerPoint Presentation</vt:lpstr>
      <vt:lpstr>Essential Question</vt:lpstr>
      <vt:lpstr>Community Building: Name Tents</vt:lpstr>
      <vt:lpstr>Agenda </vt:lpstr>
      <vt:lpstr>PowerPoint Presentation</vt:lpstr>
      <vt:lpstr>Today’s Learning Objectives</vt:lpstr>
      <vt:lpstr>Our Norms</vt:lpstr>
      <vt:lpstr>ADD YOUR SLIDES HERE: REMEMBER:</vt:lpstr>
      <vt:lpstr>10-2-2: Pause and Reflect</vt:lpstr>
      <vt:lpstr>Connections to Your Students’ Learning</vt:lpstr>
      <vt:lpstr>Essential Question</vt:lpstr>
      <vt:lpstr>PowerPoint Presentation</vt:lpstr>
      <vt:lpstr>PowerPoint Presentation</vt:lpstr>
    </vt:vector>
  </TitlesOfParts>
  <Company>Victoria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Rannah Scamporlino</dc:creator>
  <cp:lastModifiedBy>Catherine Palmer</cp:lastModifiedBy>
  <cp:revision>111</cp:revision>
  <cp:lastPrinted>2019-12-18T05:06:14Z</cp:lastPrinted>
  <dcterms:created xsi:type="dcterms:W3CDTF">2019-12-06T00:34:39Z</dcterms:created>
  <dcterms:modified xsi:type="dcterms:W3CDTF">2020-11-19T03:31:23Z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0x010100B05F1AB1AB5D214D9624100458A0887E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